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6C_26604078.xml" ContentType="application/vnd.ms-powerpoint.comments+xml"/>
  <Override PartName="/ppt/comments/modernComment_161_964B9C00.xml" ContentType="application/vnd.ms-powerpoint.comments+xml"/>
  <Override PartName="/ppt/comments/modernComment_162_5CC36A9D.xml" ContentType="application/vnd.ms-powerpoint.comments+xml"/>
  <Override PartName="/ppt/comments/modernComment_163_FAB30398.xml" ContentType="application/vnd.ms-powerpoint.comments+xml"/>
  <Override PartName="/ppt/comments/modernComment_16B_1D887A14.xml" ContentType="application/vnd.ms-powerpoint.comments+xml"/>
  <Override PartName="/ppt/comments/modernComment_16A_2DC1CDFF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302343-77A7-A3D0-3235-8F356D2E4F53}" name="Amit Sharma" initials="AS" userId="S::W0794488@myscc.ca::4cd59af8-123c-48c2-b6ad-82fffa209c7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71" d="100"/>
          <a:sy n="71" d="100"/>
        </p:scale>
        <p:origin x="69" y="3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61_964B9C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B13CD-0EA2-4315-8AA9-52F51A1D308F}" authorId="{72302343-77A7-A3D0-3235-8F356D2E4F53}" created="2023-04-17T00:59:43.870">
    <pc:sldMkLst xmlns:pc="http://schemas.microsoft.com/office/powerpoint/2013/main/command">
      <pc:docMk/>
      <pc:sldMk cId="2521537536" sldId="353"/>
    </pc:sldMkLst>
    <p188:txBody>
      <a:bodyPr/>
      <a:lstStyle/>
      <a:p>
        <a:r>
          <a:rPr lang="en-US"/>
          <a:t>Rajvi 1.5 mins</a:t>
        </a:r>
      </a:p>
    </p188:txBody>
  </p188:cm>
</p188:cmLst>
</file>

<file path=ppt/comments/modernComment_162_5CC36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60678-7725-4356-93A0-D6013B1FDC6B}" authorId="{72302343-77A7-A3D0-3235-8F356D2E4F53}" created="2023-04-17T00:59:58.370">
    <pc:sldMkLst xmlns:pc="http://schemas.microsoft.com/office/powerpoint/2013/main/command">
      <pc:docMk/>
      <pc:sldMk cId="1556310685" sldId="354"/>
    </pc:sldMkLst>
    <p188:txBody>
      <a:bodyPr/>
      <a:lstStyle/>
      <a:p>
        <a:r>
          <a:rPr lang="en-US"/>
          <a:t>Harshil - 2 mins</a:t>
        </a:r>
      </a:p>
    </p188:txBody>
  </p188:cm>
</p188:cmLst>
</file>

<file path=ppt/comments/modernComment_163_FAB30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436190-0057-49E5-9508-91BE965C4C36}" authorId="{72302343-77A7-A3D0-3235-8F356D2E4F53}" created="2023-04-17T01:00:39.944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Amit/Suhail/Rajvi/Harshil/Jayraj  - 7/8Mins</a:t>
        </a:r>
      </a:p>
    </p188:txBody>
  </p188:cm>
  <p188:cm id="{085D5AF2-BD01-4A5A-8012-696CF39B5556}" authorId="{72302343-77A7-A3D0-3235-8F356D2E4F53}" created="2023-04-17T01:01:10.790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1 min per dashboard</a:t>
        </a:r>
      </a:p>
    </p188:txBody>
  </p188:cm>
  <p188:cm id="{E0CF0EBE-FD2E-40D1-B6B6-1FAD87AADFC7}" authorId="{72302343-77A7-A3D0-3235-8F356D2E4F53}" created="2023-04-17T01:01:23.058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2-3 mins - survey game</a:t>
        </a:r>
      </a:p>
    </p188:txBody>
  </p188:cm>
</p188:cmLst>
</file>

<file path=ppt/comments/modernComment_16A_2DC1CD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B6CF1-C310-4F78-B084-541584ACD363}" authorId="{72302343-77A7-A3D0-3235-8F356D2E4F53}" created="2023-04-17T01:02:09.349">
    <pc:sldMkLst xmlns:pc="http://schemas.microsoft.com/office/powerpoint/2013/main/command">
      <pc:docMk/>
      <pc:sldMk cId="767675903" sldId="362"/>
    </pc:sldMkLst>
    <p188:txBody>
      <a:bodyPr/>
      <a:lstStyle/>
      <a:p>
        <a:r>
          <a:rPr lang="en-US"/>
          <a:t>Amit Sharma - 1 mins</a:t>
        </a:r>
      </a:p>
    </p188:txBody>
  </p188:cm>
</p188:cmLst>
</file>

<file path=ppt/comments/modernComment_16B_1D887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D16164-0621-4D12-A10A-9F2FF49D43D1}" authorId="{72302343-77A7-A3D0-3235-8F356D2E4F53}" created="2023-04-17T01:01:45.946">
    <pc:sldMkLst xmlns:pc="http://schemas.microsoft.com/office/powerpoint/2013/main/command">
      <pc:docMk/>
      <pc:sldMk cId="495483412" sldId="363"/>
    </pc:sldMkLst>
    <p188:txBody>
      <a:bodyPr/>
      <a:lstStyle/>
      <a:p>
        <a:r>
          <a:rPr lang="en-US"/>
          <a:t>Jayraj - 1 min</a:t>
        </a:r>
      </a:p>
    </p188:txBody>
  </p188:cm>
</p188:cmLst>
</file>

<file path=ppt/comments/modernComment_16C_266040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D139A2-EDE2-43FD-AD84-AB313C7CB270}" authorId="{72302343-77A7-A3D0-3235-8F356D2E4F53}" created="2023-04-17T00:59:05.358">
    <pc:sldMkLst xmlns:pc="http://schemas.microsoft.com/office/powerpoint/2013/main/command">
      <pc:docMk/>
      <pc:sldMk cId="643842168" sldId="364"/>
    </pc:sldMkLst>
    <p188:txBody>
      <a:bodyPr/>
      <a:lstStyle/>
      <a:p>
        <a:r>
          <a:rPr lang="en-US"/>
          <a:t>Amit Sharma - 2 mins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A_2DC1CDFF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6C_2660407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61_964B9C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yc-data.com/data_engineering/2020/02/06/serverless-data-pipelines.html" TargetMode="External"/><Relationship Id="rId13" Type="http://schemas.openxmlformats.org/officeDocument/2006/relationships/image" Target="../media/image19.png"/><Relationship Id="rId18" Type="http://schemas.openxmlformats.org/officeDocument/2006/relationships/image" Target="../media/image23.jpg"/><Relationship Id="rId3" Type="http://schemas.openxmlformats.org/officeDocument/2006/relationships/image" Target="../media/image14.jpg"/><Relationship Id="rId21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openxmlformats.org/officeDocument/2006/relationships/hyperlink" Target="https://www.flickr.com/photos/141573413@N04/41425693524" TargetMode="External"/><Relationship Id="rId17" Type="http://schemas.openxmlformats.org/officeDocument/2006/relationships/image" Target="../media/image22.png"/><Relationship Id="rId2" Type="http://schemas.microsoft.com/office/2018/10/relationships/comments" Target="../comments/modernComment_162_5CC36A9D.xml"/><Relationship Id="rId16" Type="http://schemas.openxmlformats.org/officeDocument/2006/relationships/image" Target="../media/image21.jpe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andlow.github.io/posts/machine-learning/hybrid-colab/" TargetMode="External"/><Relationship Id="rId11" Type="http://schemas.openxmlformats.org/officeDocument/2006/relationships/image" Target="../media/image18.jpg"/><Relationship Id="rId24" Type="http://schemas.openxmlformats.org/officeDocument/2006/relationships/hyperlink" Target="https://en.wikipedia.org/wiki/Google_Forms" TargetMode="External"/><Relationship Id="rId5" Type="http://schemas.openxmlformats.org/officeDocument/2006/relationships/image" Target="../media/image15.jpg"/><Relationship Id="rId15" Type="http://schemas.openxmlformats.org/officeDocument/2006/relationships/image" Target="../media/image20.jpeg"/><Relationship Id="rId23" Type="http://schemas.openxmlformats.org/officeDocument/2006/relationships/image" Target="../media/image26.png"/><Relationship Id="rId10" Type="http://schemas.openxmlformats.org/officeDocument/2006/relationships/hyperlink" Target="https://communityblog.fedoraproject.org/help-port-python-packages-to-python-3/" TargetMode="External"/><Relationship Id="rId19" Type="http://schemas.openxmlformats.org/officeDocument/2006/relationships/image" Target="../media/image24.jpeg"/><Relationship Id="rId4" Type="http://schemas.openxmlformats.org/officeDocument/2006/relationships/hyperlink" Target="https://afanporsaber.com/redune-denuncia-el-intento-de-acallar-su-voz-critica-contra-la-bioneuroemocion/google-drive-logo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kharshit.github.io/blog/2018/04/27/how-deep-should-neual-nets-be" TargetMode="External"/><Relationship Id="rId22" Type="http://schemas.openxmlformats.org/officeDocument/2006/relationships/hyperlink" Target="https://maken.wikiwijs.nl/154428/Microsoft_Form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3_FAB3039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B_1D887A1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17,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Expansion to more programs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r>
              <a:rPr lang="en-US" dirty="0"/>
              <a:t>Focused intake process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r>
              <a:rPr lang="en-US" dirty="0"/>
              <a:t>Expand Sentimental analysis</a:t>
            </a:r>
          </a:p>
          <a:p>
            <a:r>
              <a:rPr lang="en-US" dirty="0"/>
              <a:t>Expand Predictive capabilities with ML/Deep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- Data, Mentors - guidance and All college professors – For all the 4 sems of learnings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9D1E7A-EE67-77CC-4E74-0A7A8DFE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2" y="0"/>
            <a:ext cx="58281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70234"/>
            <a:ext cx="2643474" cy="6108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8088" y="3721273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170" y="3719490"/>
            <a:ext cx="1440000" cy="247651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2737" y="3739495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97143" y="5599524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387825" y="5624576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 Ahmed</a:t>
            </a:r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15E3F7D3-9DF5-0394-9A4D-70A4BB86023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0" t="14028" r="31702" b="51228"/>
          <a:stretch/>
        </p:blipFill>
        <p:spPr>
          <a:xfrm>
            <a:off x="484533" y="2100187"/>
            <a:ext cx="1440000" cy="1440314"/>
          </a:xfrm>
        </p:spPr>
      </p:pic>
      <p:pic>
        <p:nvPicPr>
          <p:cNvPr id="18" name="Picture 1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83052EB-567A-AC27-6E66-4167CAD71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15892" r="25161" b="37236"/>
          <a:stretch/>
        </p:blipFill>
        <p:spPr>
          <a:xfrm>
            <a:off x="2371214" y="2099702"/>
            <a:ext cx="1438851" cy="1448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A159F6-E114-614C-927C-4D6DFF86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3" y="1629211"/>
            <a:ext cx="2128156" cy="139549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716BF-491F-8AFE-CEB1-EB67E374A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8" y="4058672"/>
            <a:ext cx="1445253" cy="1440000"/>
          </a:xfrm>
          <a:prstGeom prst="rect">
            <a:avLst/>
          </a:prstGeom>
        </p:spPr>
      </p:pic>
      <p:pic>
        <p:nvPicPr>
          <p:cNvPr id="30" name="Picture Placeholder 29" descr="A person in a pink shirt&#10;&#10;Description automatically generated with medium confidence">
            <a:extLst>
              <a:ext uri="{FF2B5EF4-FFF2-40B4-BE49-F238E27FC236}">
                <a16:creationId xmlns:a16="http://schemas.microsoft.com/office/drawing/2014/main" id="{7998C356-C42A-B874-F772-28DDD2F2AD5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15863" r="26397" b="27604"/>
          <a:stretch/>
        </p:blipFill>
        <p:spPr>
          <a:xfrm>
            <a:off x="4278088" y="2099702"/>
            <a:ext cx="1438851" cy="1440000"/>
          </a:xfrm>
        </p:spPr>
      </p:pic>
      <p:pic>
        <p:nvPicPr>
          <p:cNvPr id="34" name="Picture 3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A6F6EA6-BD73-E098-2026-27DA8DA275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6986" r="13673"/>
          <a:stretch/>
        </p:blipFill>
        <p:spPr>
          <a:xfrm>
            <a:off x="3315447" y="4058672"/>
            <a:ext cx="14310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400443" cy="3602781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academic experience</a:t>
            </a:r>
            <a:r>
              <a:rPr lang="en-GB" dirty="0"/>
              <a:t> is a common goal among all college students. There are certain factors (with varying degrees of impact) that contribute to a desirable college experience such 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Personal and professional background, Residential life experience, living flexibility &amp;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17,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6955269" cy="2284144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academic experience of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academic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8862606" y="3366932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74151"/>
                </a:solidFill>
                <a:latin typeface="Söhne"/>
              </a:rPr>
              <a:t>Target population: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964023" y="4788577"/>
            <a:ext cx="6962795" cy="110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Students who have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stable work histories, relatable educational backgrounds, and better living situations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are more likely to have a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positive academic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4535005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18915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student's academic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academic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academic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rgbClr val="374151"/>
                </a:solidFill>
                <a:latin typeface="Söhne"/>
              </a:rPr>
              <a:t>Solution in Nutshell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sz="1600" dirty="0" err="1">
                <a:solidFill>
                  <a:srgbClr val="374151"/>
                </a:solidFill>
                <a:latin typeface="Söhne"/>
              </a:rPr>
              <a:t>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academic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716" y="1235220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449" y="2450984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633" y="3721680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449" y="4968759"/>
            <a:ext cx="18275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14489" y="3738505"/>
            <a:ext cx="1261994" cy="841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06" y="572546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 flow -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18707" y="4626740"/>
            <a:ext cx="824420" cy="82442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24132" y="3894588"/>
            <a:ext cx="1364270" cy="475951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802579" y="3783683"/>
            <a:ext cx="1749013" cy="740323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435495" y="5714620"/>
            <a:ext cx="1130735" cy="657239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39420" b="9132"/>
          <a:stretch/>
        </p:blipFill>
        <p:spPr>
          <a:xfrm>
            <a:off x="8220563" y="4705473"/>
            <a:ext cx="1388226" cy="78172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9A80200-9EAA-F50B-C320-AC9A380805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23" y="1962710"/>
            <a:ext cx="1080000" cy="67868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EC7F347-9F65-1B7A-24F4-47F49D1FE5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24" y="1898312"/>
            <a:ext cx="1080000" cy="930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BC04074-C067-A6EC-8E37-D80CA9FDE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12" y="1857523"/>
            <a:ext cx="1080000" cy="889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C6A36DAE-3A45-35CA-4F1C-2624B10FD0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08" y="1857523"/>
            <a:ext cx="1080000" cy="10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5D2FA1-C03D-E387-A4B5-D4BD6ADA8F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31" y="1949585"/>
            <a:ext cx="1080000" cy="810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018AE7-D2D7-C338-D52A-522BDA3FC074}"/>
              </a:ext>
            </a:extLst>
          </p:cNvPr>
          <p:cNvCxnSpPr/>
          <p:nvPr/>
        </p:nvCxnSpPr>
        <p:spPr>
          <a:xfrm>
            <a:off x="1508341" y="2854736"/>
            <a:ext cx="16746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B84260-71DF-6810-C191-2C62BECFD939}"/>
              </a:ext>
            </a:extLst>
          </p:cNvPr>
          <p:cNvCxnSpPr>
            <a:cxnSpLocks/>
          </p:cNvCxnSpPr>
          <p:nvPr/>
        </p:nvCxnSpPr>
        <p:spPr>
          <a:xfrm>
            <a:off x="2833025" y="3694120"/>
            <a:ext cx="41554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09B8B2-7B13-56F8-CE42-FBC894666B53}"/>
              </a:ext>
            </a:extLst>
          </p:cNvPr>
          <p:cNvCxnSpPr>
            <a:cxnSpLocks/>
          </p:cNvCxnSpPr>
          <p:nvPr/>
        </p:nvCxnSpPr>
        <p:spPr>
          <a:xfrm>
            <a:off x="6782879" y="4559100"/>
            <a:ext cx="28253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2A1969-FB1F-2F32-2BF3-73A13116EC57}"/>
              </a:ext>
            </a:extLst>
          </p:cNvPr>
          <p:cNvCxnSpPr>
            <a:cxnSpLocks/>
          </p:cNvCxnSpPr>
          <p:nvPr/>
        </p:nvCxnSpPr>
        <p:spPr>
          <a:xfrm>
            <a:off x="9561472" y="5581090"/>
            <a:ext cx="2154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2D1DC0-D1E2-D2F4-F33E-AFD20750F6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1550" y="1353672"/>
            <a:ext cx="2128156" cy="13954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C0BFB41-C1CB-5A09-F7A9-1CAFCF75644A}"/>
              </a:ext>
            </a:extLst>
          </p:cNvPr>
          <p:cNvSpPr/>
          <p:nvPr/>
        </p:nvSpPr>
        <p:spPr>
          <a:xfrm>
            <a:off x="2820926" y="2226282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F4A33-B33B-D20D-D518-311D3BE334CB}"/>
              </a:ext>
            </a:extLst>
          </p:cNvPr>
          <p:cNvSpPr txBox="1"/>
          <p:nvPr/>
        </p:nvSpPr>
        <p:spPr>
          <a:xfrm>
            <a:off x="1418576" y="1609595"/>
            <a:ext cx="133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Collection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2CE8A-4409-9972-3499-0442641AB466}"/>
              </a:ext>
            </a:extLst>
          </p:cNvPr>
          <p:cNvSpPr txBox="1"/>
          <p:nvPr/>
        </p:nvSpPr>
        <p:spPr>
          <a:xfrm>
            <a:off x="3543821" y="1617946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Pre-processing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131A9AE-8D4E-3048-CDD7-55A5EF8ED2F6}"/>
              </a:ext>
            </a:extLst>
          </p:cNvPr>
          <p:cNvSpPr/>
          <p:nvPr/>
        </p:nvSpPr>
        <p:spPr>
          <a:xfrm>
            <a:off x="5034696" y="2226281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40BA2D-8CB9-9782-895F-0451D4C784A3}"/>
              </a:ext>
            </a:extLst>
          </p:cNvPr>
          <p:cNvSpPr txBox="1"/>
          <p:nvPr/>
        </p:nvSpPr>
        <p:spPr>
          <a:xfrm>
            <a:off x="5613924" y="1590535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Transformation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DB7339F-EA08-D138-AE54-CEF5BF8D1D14}"/>
              </a:ext>
            </a:extLst>
          </p:cNvPr>
          <p:cNvSpPr/>
          <p:nvPr/>
        </p:nvSpPr>
        <p:spPr>
          <a:xfrm>
            <a:off x="7197558" y="2213212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515B54-7369-3B85-EC91-EC311DB6AE3E}"/>
              </a:ext>
            </a:extLst>
          </p:cNvPr>
          <p:cNvSpPr txBox="1"/>
          <p:nvPr/>
        </p:nvSpPr>
        <p:spPr>
          <a:xfrm>
            <a:off x="8073647" y="1568378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Predictions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0C2F33A-69D1-359C-9784-3E05195F43F6}"/>
              </a:ext>
            </a:extLst>
          </p:cNvPr>
          <p:cNvSpPr/>
          <p:nvPr/>
        </p:nvSpPr>
        <p:spPr>
          <a:xfrm>
            <a:off x="9509546" y="2212101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90348E-B0D0-45B1-CD3F-6DE361E95DAB}"/>
              </a:ext>
            </a:extLst>
          </p:cNvPr>
          <p:cNvSpPr txBox="1"/>
          <p:nvPr/>
        </p:nvSpPr>
        <p:spPr>
          <a:xfrm>
            <a:off x="10393120" y="1549746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Presentation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C2EE44AC-DF0B-81BC-C0AE-27D63061B1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2397182" y="3031052"/>
            <a:ext cx="557174" cy="557174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0A57FD0-A2BC-8E4C-758C-04E48A3CCF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566993" y="2977181"/>
            <a:ext cx="458835" cy="632537"/>
          </a:xfrm>
          <a:prstGeom prst="rect">
            <a:avLst/>
          </a:prstGeom>
        </p:spPr>
      </p:pic>
      <p:sp>
        <p:nvSpPr>
          <p:cNvPr id="49" name="Left Brace 48">
            <a:extLst>
              <a:ext uri="{FF2B5EF4-FFF2-40B4-BE49-F238E27FC236}">
                <a16:creationId xmlns:a16="http://schemas.microsoft.com/office/drawing/2014/main" id="{884297D3-A0B2-D21A-D3F2-912D1EE461B9}"/>
              </a:ext>
            </a:extLst>
          </p:cNvPr>
          <p:cNvSpPr/>
          <p:nvPr/>
        </p:nvSpPr>
        <p:spPr>
          <a:xfrm>
            <a:off x="783770" y="1681090"/>
            <a:ext cx="534783" cy="1163840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00D9E9E-5BC4-DEF4-2AD2-BB2614BDD354}"/>
              </a:ext>
            </a:extLst>
          </p:cNvPr>
          <p:cNvSpPr/>
          <p:nvPr/>
        </p:nvSpPr>
        <p:spPr>
          <a:xfrm>
            <a:off x="804596" y="3275055"/>
            <a:ext cx="534784" cy="2740793"/>
          </a:xfrm>
          <a:prstGeom prst="leftBrace">
            <a:avLst>
              <a:gd name="adj1" fmla="val 8333"/>
              <a:gd name="adj2" fmla="val 4893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B104E2-75D9-38CB-94BD-E08E34C35E9E}"/>
              </a:ext>
            </a:extLst>
          </p:cNvPr>
          <p:cNvSpPr txBox="1"/>
          <p:nvPr/>
        </p:nvSpPr>
        <p:spPr>
          <a:xfrm rot="16200000">
            <a:off x="-106623" y="1911873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Data Flow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437CA-E388-4B95-997B-63707AE47E10}"/>
              </a:ext>
            </a:extLst>
          </p:cNvPr>
          <p:cNvSpPr txBox="1"/>
          <p:nvPr/>
        </p:nvSpPr>
        <p:spPr>
          <a:xfrm rot="16200000">
            <a:off x="-106623" y="4318833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1 - Dashboard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Part 2-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493275"/>
          </a:xfrm>
        </p:spPr>
        <p:txBody>
          <a:bodyPr>
            <a:normAutofit fontScale="92500"/>
          </a:bodyPr>
          <a:lstStyle/>
          <a:p>
            <a:r>
              <a:rPr lang="en-US" dirty="0"/>
              <a:t>Data(cloud) Pipeline</a:t>
            </a:r>
          </a:p>
          <a:p>
            <a:r>
              <a:rPr lang="en-US" dirty="0"/>
              <a:t>Automated Data flow</a:t>
            </a:r>
          </a:p>
          <a:p>
            <a:r>
              <a:rPr lang="en-US" dirty="0"/>
              <a:t>Hypothesis – Product connection</a:t>
            </a:r>
          </a:p>
          <a:p>
            <a:r>
              <a:rPr lang="en-US" dirty="0"/>
              <a:t>Maintain </a:t>
            </a:r>
            <a:r>
              <a:rPr lang="en-US" b="1" dirty="0"/>
              <a:t>NO PII</a:t>
            </a:r>
            <a:r>
              <a:rPr lang="en-US" dirty="0"/>
              <a:t> Data</a:t>
            </a:r>
          </a:p>
          <a:p>
            <a:r>
              <a:rPr lang="en-US" dirty="0"/>
              <a:t>API Connect  </a:t>
            </a:r>
          </a:p>
          <a:p>
            <a:r>
              <a:rPr lang="en-US" dirty="0"/>
              <a:t>Multiple personal Learnings </a:t>
            </a:r>
          </a:p>
          <a:p>
            <a:r>
              <a:rPr lang="en-US" dirty="0"/>
              <a:t>No Cost involved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81898" y="2799146"/>
            <a:ext cx="3050628" cy="1942138"/>
          </a:xfrm>
        </p:spPr>
        <p:txBody>
          <a:bodyPr>
            <a:normAutofit fontScale="92500"/>
          </a:bodyPr>
          <a:lstStyle/>
          <a:p>
            <a:r>
              <a:rPr lang="en-CA" dirty="0"/>
              <a:t>D</a:t>
            </a:r>
            <a:r>
              <a:rPr lang="en-US" dirty="0" err="1"/>
              <a:t>ata</a:t>
            </a:r>
            <a:r>
              <a:rPr lang="en-US" dirty="0"/>
              <a:t> Collection &amp; Population size</a:t>
            </a:r>
          </a:p>
          <a:p>
            <a:r>
              <a:rPr lang="en-US" dirty="0"/>
              <a:t>Multi platform integration</a:t>
            </a:r>
          </a:p>
          <a:p>
            <a:r>
              <a:rPr lang="en-US" dirty="0"/>
              <a:t>Time window</a:t>
            </a:r>
          </a:p>
          <a:p>
            <a:r>
              <a:rPr lang="en-US" dirty="0"/>
              <a:t>Non-linear data</a:t>
            </a:r>
          </a:p>
          <a:p>
            <a:r>
              <a:rPr lang="en-US" dirty="0"/>
              <a:t>Finding correlation and data connect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r>
              <a:rPr lang="en-US" dirty="0"/>
              <a:t>Setting Data boundaries</a:t>
            </a:r>
          </a:p>
          <a:p>
            <a:r>
              <a:rPr lang="en-US" dirty="0"/>
              <a:t>Setting Weights and Rules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17,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957</TotalTime>
  <Words>535</Words>
  <Application>Microsoft Office PowerPoint</Application>
  <PresentationFormat>Widescreen</PresentationFormat>
  <Paragraphs>110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Team</vt:lpstr>
      <vt:lpstr>Agenda</vt:lpstr>
      <vt:lpstr>Life of a Student</vt:lpstr>
      <vt:lpstr>Problem Statement</vt:lpstr>
      <vt:lpstr>Solution</vt:lpstr>
      <vt:lpstr>Data flow - Technologies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21</cp:revision>
  <dcterms:created xsi:type="dcterms:W3CDTF">2023-04-14T19:54:32Z</dcterms:created>
  <dcterms:modified xsi:type="dcterms:W3CDTF">2023-04-17T14:27:57Z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